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webm" ContentType="audi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571" r:id="rId5"/>
    <p:sldId id="303" r:id="rId6"/>
    <p:sldId id="573" r:id="rId7"/>
    <p:sldId id="564" r:id="rId8"/>
    <p:sldId id="565" r:id="rId9"/>
    <p:sldId id="566" r:id="rId10"/>
    <p:sldId id="567" r:id="rId11"/>
    <p:sldId id="373" r:id="rId12"/>
    <p:sldId id="568" r:id="rId13"/>
    <p:sldId id="569" r:id="rId14"/>
    <p:sldId id="570" r:id="rId15"/>
    <p:sldId id="5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5D5"/>
    <a:srgbClr val="F7F7F7"/>
    <a:srgbClr val="FF858E"/>
    <a:srgbClr val="FDE0D3"/>
    <a:srgbClr val="FF979E"/>
    <a:srgbClr val="DFEEDB"/>
    <a:srgbClr val="D6E6F6"/>
    <a:srgbClr val="FF6F79"/>
    <a:srgbClr val="A1B8E1"/>
    <a:srgbClr val="FBC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8845A-382A-6FE8-3100-98D7DA87B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F75A6-FB45-6584-3F91-DEA9234754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A337F-7ED4-42AE-B920-7FB96DE012BF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4929F4-C305-A4D2-10EA-9DE88C1A4C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3DD71B-5A7D-0B65-A979-0645781E6A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48E21-638F-4911-BC4C-7F2E060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webm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84FDA-89E9-4666-B923-CAECE7EE4607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2A11F-9F2A-4DB4-829F-C79333121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1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37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rgbClr val="000000"/>
                </a:solidFill>
                <a:effectLst/>
                <a:latin typeface="BookAntiqua"/>
                <a:ea typeface="Calibri" panose="020F0502020204030204" pitchFamily="34" charset="0"/>
                <a:cs typeface="Arial" panose="020B0604020202020204" pitchFamily="34" charset="0"/>
              </a:rPr>
              <a:t>Hello and welcome, in this video  we will start to dive into the components of the internal structure of transformers.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485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47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284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83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79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00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802F-45D4-4017-B94E-83132B484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9448D-0CFA-57DE-FD73-C438B2FCB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F1199-2246-73A0-E6C1-17314CD8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63E04-15BA-036A-695B-4836B779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86F45-BB39-9AA0-374B-C29B3215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9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F1F3-70CA-0F3D-D27B-27FD994C4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59758-4422-E8EC-F820-F58C705B0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374453-05A2-B40A-CDE6-01AC04510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646DC-17B5-9D81-DF93-E8279C2F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FEC3B-F275-B387-E747-58BA9189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2920-2DD2-9DDD-642C-863817B50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40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A7EFE-7FA2-970B-AFD6-27FE6E3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07835-9494-7482-46E0-4F4A85930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22664-5ADE-1AA9-BA77-D34926E9F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8970C-F6CE-4C24-E349-8751853C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1ED78-4269-9B86-24DB-A5FB7D1D5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8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8B45D9-9469-F7E0-8C1B-E8403AA663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E671A-0596-61CC-7C6B-06C9332E5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FDF64-209A-0B41-0DC6-0110E6867A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F9396-A40C-78D6-248F-FA1B7DC50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6DDB0-2717-6E7D-8C4F-9EB521BDF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138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1D640-3C2A-01B0-A43E-C6216FEE6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21" y="-14034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3792086-FC03-206E-7601-27A403E8DC95}"/>
              </a:ext>
            </a:extLst>
          </p:cNvPr>
          <p:cNvCxnSpPr>
            <a:cxnSpLocks/>
          </p:cNvCxnSpPr>
          <p:nvPr userDrawn="1"/>
        </p:nvCxnSpPr>
        <p:spPr>
          <a:xfrm>
            <a:off x="733697" y="933269"/>
            <a:ext cx="4321629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B25432A-39C4-648E-240A-3AE503A6E7E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0231346" cy="5355727"/>
          </a:xfrm>
        </p:spPr>
        <p:txBody>
          <a:bodyPr>
            <a:normAutofit/>
          </a:bodyPr>
          <a:lstStyle>
            <a:lvl1pPr>
              <a:defRPr sz="1800">
                <a:solidFill>
                  <a:srgbClr val="002060"/>
                </a:solidFill>
                <a:latin typeface="Daytona" panose="020B0604030500040204" pitchFamily="34" charset="0"/>
              </a:defRPr>
            </a:lvl1pPr>
            <a:lvl2pPr>
              <a:defRPr sz="1600">
                <a:solidFill>
                  <a:srgbClr val="002060"/>
                </a:solidFill>
                <a:latin typeface="Daytona" panose="020B0604030500040204" pitchFamily="34" charset="0"/>
              </a:defRPr>
            </a:lvl2pPr>
            <a:lvl3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3pPr>
            <a:lvl4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4pPr>
            <a:lvl5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3E248999-D56C-9097-CE6A-99E948392BF7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51016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620C-6996-0B8B-273B-BEE0DFD2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58" y="2533559"/>
            <a:ext cx="10515600" cy="1325563"/>
          </a:xfrm>
        </p:spPr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F192B3C3-9871-60E1-FB7C-5FB13A17E0FB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34726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5">
            <a:extLst>
              <a:ext uri="{FF2B5EF4-FFF2-40B4-BE49-F238E27FC236}">
                <a16:creationId xmlns:a16="http://schemas.microsoft.com/office/drawing/2014/main" id="{B149973C-856F-FB66-F6A7-B8BA727F7155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58084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E8E78-1B3B-283C-3F78-569E34D2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D38AF6-EAD7-D3B8-9ED6-D189039091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F754A-DFED-ADEF-479D-E25A3679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95C09-208C-1564-B3C2-CC2BC735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1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21C5-BB9C-EF1F-FE43-654EE1E70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1BAA8-756C-1AED-FC95-E235066F0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3207-8238-C656-970E-984C6474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DF780-8FE4-04DE-6E05-6C467643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200B9-B03B-D829-8A1B-65B25649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6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47DE-D3C5-CBE9-911C-C1EDD313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00626-8654-A7DC-969F-80D0C588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055A1-0DE3-DA42-518E-09833780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E8BE7-B3FC-42F3-1286-7E09FDCD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F47A4-6D82-50B0-41CA-E8325C4C4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44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74B0-0C15-8E64-D9F1-E03E7377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E916E-59DB-B72D-D483-A94A6C52B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BA6B5-441B-9004-F02F-FFB717B3C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2CDF8-5E93-4B69-2A4F-7C07227187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96E55-6593-48F9-D52B-AEBB0BEF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3C3EB-1C87-6A35-403C-8292F1DD2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36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DC3ED-86E7-049B-E214-103861959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643C8-2291-915E-D691-D14122DB6F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26A30F-18C5-AB23-091E-20D5163BC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60E98-45CF-E79A-624C-3F810B03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3879"/>
            <a:ext cx="5157787" cy="422779"/>
          </a:xfr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US" sz="24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952786"/>
            <a:ext cx="5157787" cy="5725103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6" y="222540"/>
            <a:ext cx="5183188" cy="406255"/>
          </a:xfr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952789"/>
            <a:ext cx="5183188" cy="5725102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980C7A-9353-DD12-B5EC-1C4DC4B09870}"/>
              </a:ext>
            </a:extLst>
          </p:cNvPr>
          <p:cNvCxnSpPr>
            <a:cxnSpLocks/>
          </p:cNvCxnSpPr>
          <p:nvPr userDrawn="1"/>
        </p:nvCxnSpPr>
        <p:spPr>
          <a:xfrm>
            <a:off x="839788" y="794723"/>
            <a:ext cx="10410103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 15">
            <a:extLst>
              <a:ext uri="{FF2B5EF4-FFF2-40B4-BE49-F238E27FC236}">
                <a16:creationId xmlns:a16="http://schemas.microsoft.com/office/drawing/2014/main" id="{69818C7A-835D-1A1D-5BE7-50D4FB80F288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174645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6B8EF-8ACF-25A5-1FBD-926991C7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B1E2A-EE4A-98DF-E11D-B84D37DB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65555B-F892-9726-33E0-B7A1F8893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DA9CF-E21D-74F1-63C0-EBAC13FF4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22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7D7EBC-ADA8-C1D7-7D8D-4652DF4C2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B2858-B735-E2EA-F2EE-C2C1BE80E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31781-76B6-B196-3B78-A144E74F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79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3F15-E279-A553-3D14-BB21AD574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426DF-3570-CA58-4635-A51FA487D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F2026-EACD-759B-9949-8F45CBBBA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07CA9-53C7-9268-9873-A59FF8A4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19A30-6E31-E32B-0254-F7FB2B8D1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81BD8-D04D-82A7-8227-F5A993D4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2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E555E5-B090-E1F8-A511-5DCD0EB35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78A22-AF92-23D6-991D-68D1F449C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7A6D2-AF2C-F494-6F1C-5381A9AA2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DB57E-93DF-4C4E-98FE-96B8DE2C473C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74725-373C-FD20-AE41-AAA513611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3CD4E-873A-A14C-8BC9-0CE2134A3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31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4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2" r:id="rId14"/>
    <p:sldLayoutId id="2147483663" r:id="rId15"/>
    <p:sldLayoutId id="214748366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webm"/><Relationship Id="rId7" Type="http://schemas.openxmlformats.org/officeDocument/2006/relationships/image" Target="../media/image3.png"/><Relationship Id="rId2" Type="http://schemas.microsoft.com/office/2007/relationships/media" Target="../media/media1.webm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3.sv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1.xml"/><Relationship Id="rId4" Type="http://schemas.openxmlformats.org/officeDocument/2006/relationships/image" Target="../media/image18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2A6A0F7-2D9D-EA09-9C32-B0CB75D8E186}"/>
              </a:ext>
            </a:extLst>
          </p:cNvPr>
          <p:cNvSpPr txBox="1"/>
          <p:nvPr/>
        </p:nvSpPr>
        <p:spPr>
          <a:xfrm>
            <a:off x="1473960" y="22109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rgbClr val="66858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F7EB2F-430F-2C16-9542-360895D9AA0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66810"/>
          <a:stretch/>
        </p:blipFill>
        <p:spPr>
          <a:xfrm>
            <a:off x="2215662" y="2047210"/>
            <a:ext cx="2575728" cy="27635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02FAA3-F7DD-1347-8D20-51A4AA0589B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190"/>
          <a:stretch/>
        </p:blipFill>
        <p:spPr>
          <a:xfrm>
            <a:off x="4791391" y="2047210"/>
            <a:ext cx="5184949" cy="2763580"/>
          </a:xfrm>
          <a:prstGeom prst="rect">
            <a:avLst/>
          </a:prstGeom>
        </p:spPr>
      </p:pic>
      <p:pic>
        <p:nvPicPr>
          <p:cNvPr id="4" name="Sound Logo 17 Friendly Logo Opener">
            <a:hlinkClick r:id="" action="ppaction://media"/>
            <a:extLst>
              <a:ext uri="{FF2B5EF4-FFF2-40B4-BE49-F238E27FC236}">
                <a16:creationId xmlns:a16="http://schemas.microsoft.com/office/drawing/2014/main" id="{6D30D881-786C-533C-318B-0C45AEE9CE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8426" y="98426"/>
            <a:ext cx="487363" cy="487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A0029F-8892-17EF-76DE-DF7CAA5F64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"/>
            <a:ext cx="1257300" cy="15716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414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8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09BBF-96EB-00B7-7642-0A9337751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TAPAS works?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3136E-5D15-4D5E-1C33-EB0A1F7D66E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Suppose you have this table as a data frame called </a:t>
            </a:r>
            <a:r>
              <a:rPr lang="en-US" dirty="0">
                <a:solidFill>
                  <a:srgbClr val="00B050"/>
                </a:solidFill>
              </a:rPr>
              <a:t>table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B13CA0-F589-1A8D-A8A4-ECEC4B981BF6}"/>
              </a:ext>
            </a:extLst>
          </p:cNvPr>
          <p:cNvSpPr txBox="1">
            <a:spLocks/>
          </p:cNvSpPr>
          <p:nvPr/>
        </p:nvSpPr>
        <p:spPr>
          <a:xfrm>
            <a:off x="623888" y="1052052"/>
            <a:ext cx="10231346" cy="5805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66AA66-5362-0F5D-7203-C1763005F0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328" y="1780950"/>
            <a:ext cx="4655916" cy="18596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6F0F42-1C3D-A05F-C176-B4886655E35C}"/>
              </a:ext>
            </a:extLst>
          </p:cNvPr>
          <p:cNvSpPr txBox="1"/>
          <p:nvPr/>
        </p:nvSpPr>
        <p:spPr>
          <a:xfrm>
            <a:off x="429605" y="2377615"/>
            <a:ext cx="6096000" cy="386509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marL="0" marR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kern="0" dirty="0">
                <a:solidFill>
                  <a:srgbClr val="C586C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from</a:t>
            </a: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transformers </a:t>
            </a:r>
            <a:r>
              <a:rPr lang="en-US" sz="1400" kern="0" dirty="0">
                <a:solidFill>
                  <a:srgbClr val="C586C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import</a:t>
            </a: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pipeline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kern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table_qa</a:t>
            </a: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= pipeline</a:t>
            </a:r>
            <a:r>
              <a:rPr lang="en-US" sz="1400" kern="0" dirty="0">
                <a:solidFill>
                  <a:srgbClr val="DCDCDC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400" kern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"table-question-answering"</a:t>
            </a: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kern="0" dirty="0">
                <a:solidFill>
                  <a:srgbClr val="DCDCDC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queries = </a:t>
            </a:r>
            <a:r>
              <a:rPr lang="en-US" sz="1400" kern="0" dirty="0">
                <a:solidFill>
                  <a:srgbClr val="DCDCDC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[</a:t>
            </a:r>
            <a:r>
              <a:rPr lang="en-US" sz="1400" kern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"What's the topic in chapter 4?"</a:t>
            </a: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kern="0" dirty="0">
                <a:solidFill>
                  <a:srgbClr val="DCDCDC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           </a:t>
            </a:r>
            <a:r>
              <a:rPr lang="en-US" sz="1400" kern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"What is the total number of pages?"</a:t>
            </a: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kern="0" dirty="0">
                <a:solidFill>
                  <a:srgbClr val="DCDCDC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           </a:t>
            </a:r>
            <a:r>
              <a:rPr lang="en-US" sz="1400" kern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"On which page does the chapter about question-answering start?"</a:t>
            </a: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kern="0" dirty="0">
                <a:solidFill>
                  <a:srgbClr val="DCDCDC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           </a:t>
            </a:r>
            <a:r>
              <a:rPr lang="en-US" sz="1400" kern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"How many chapters have more than 20 pages?"</a:t>
            </a:r>
            <a:r>
              <a:rPr lang="en-US" sz="1400" kern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kern="0" dirty="0">
                <a:solidFill>
                  <a:srgbClr val="DCDCDC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]</a:t>
            </a:r>
          </a:p>
          <a:p>
            <a:pPr marL="0" marR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</a:pPr>
            <a:endParaRPr lang="en-US" sz="1400" kern="0" dirty="0">
              <a:solidFill>
                <a:srgbClr val="DCDCDC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ts val="1425"/>
              </a:lnSpc>
            </a:pP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preds = </a:t>
            </a:r>
            <a:r>
              <a:rPr lang="en-US" sz="1400" kern="0" dirty="0" err="1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table_qa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table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queries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16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ts val="1425"/>
              </a:lnSpc>
            </a:pP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6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ts val="1425"/>
              </a:lnSpc>
            </a:pPr>
            <a:r>
              <a:rPr lang="en-US" sz="1400" kern="0" dirty="0">
                <a:solidFill>
                  <a:srgbClr val="C586C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for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query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pred </a:t>
            </a:r>
            <a:r>
              <a:rPr lang="en-US" sz="1400" kern="0" dirty="0">
                <a:solidFill>
                  <a:srgbClr val="82C6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in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kern="0" dirty="0">
                <a:solidFill>
                  <a:srgbClr val="DCDCA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zip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queries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preds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):</a:t>
            </a:r>
            <a:endParaRPr lang="en-US" sz="16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ts val="1425"/>
              </a:lnSpc>
            </a:pP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 </a:t>
            </a:r>
            <a:r>
              <a:rPr lang="en-US" sz="1400" kern="0" dirty="0">
                <a:solidFill>
                  <a:srgbClr val="DCDCA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print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query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16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ts val="1425"/>
              </a:lnSpc>
            </a:pP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 </a:t>
            </a:r>
            <a:r>
              <a:rPr lang="en-US" sz="1400" kern="0" dirty="0">
                <a:solidFill>
                  <a:srgbClr val="C586C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if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pred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[</a:t>
            </a:r>
            <a:r>
              <a:rPr lang="en-US" sz="1400" kern="0" dirty="0">
                <a:solidFill>
                  <a:srgbClr val="CE917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"aggregator"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]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== </a:t>
            </a:r>
            <a:r>
              <a:rPr lang="en-US" sz="1400" kern="0" dirty="0">
                <a:solidFill>
                  <a:srgbClr val="CE917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"NONE"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endParaRPr lang="en-US" sz="16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ts val="1425"/>
              </a:lnSpc>
            </a:pP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   </a:t>
            </a:r>
            <a:r>
              <a:rPr lang="en-US" sz="1400" kern="0" dirty="0">
                <a:solidFill>
                  <a:srgbClr val="DCDCA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print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400" kern="0" dirty="0">
                <a:solidFill>
                  <a:srgbClr val="CE917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"Predicted answer: "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+ pred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[</a:t>
            </a:r>
            <a:r>
              <a:rPr lang="en-US" sz="1400" kern="0" dirty="0">
                <a:solidFill>
                  <a:srgbClr val="CE917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"answer"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])</a:t>
            </a:r>
            <a:endParaRPr lang="en-US" sz="16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ts val="1425"/>
              </a:lnSpc>
            </a:pP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 </a:t>
            </a:r>
            <a:r>
              <a:rPr lang="en-US" sz="1400" kern="0" dirty="0">
                <a:solidFill>
                  <a:srgbClr val="C586C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else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endParaRPr lang="en-US" sz="16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ts val="1425"/>
              </a:lnSpc>
            </a:pP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   </a:t>
            </a:r>
            <a:r>
              <a:rPr lang="en-US" sz="1400" kern="0" dirty="0">
                <a:solidFill>
                  <a:srgbClr val="DCDCA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print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400" kern="0" dirty="0">
                <a:solidFill>
                  <a:srgbClr val="CE917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"Predicted answer: "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+ pred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[</a:t>
            </a:r>
            <a:r>
              <a:rPr lang="en-US" sz="1400" kern="0" dirty="0">
                <a:solidFill>
                  <a:srgbClr val="CE917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"answer"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])</a:t>
            </a:r>
            <a:endParaRPr lang="en-US" sz="16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ts val="1425"/>
              </a:lnSpc>
            </a:pP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 </a:t>
            </a:r>
            <a:endParaRPr lang="en-US" sz="16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ts val="1425"/>
              </a:lnSpc>
            </a:pP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  </a:t>
            </a:r>
            <a:r>
              <a:rPr lang="en-US" sz="1400" kern="0" dirty="0">
                <a:solidFill>
                  <a:srgbClr val="DCDCAA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print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400" kern="0" dirty="0">
                <a:solidFill>
                  <a:srgbClr val="CE917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'='</a:t>
            </a:r>
            <a:r>
              <a:rPr lang="en-US" sz="1400" kern="0" dirty="0">
                <a:solidFill>
                  <a:srgbClr val="D4D4D4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 *</a:t>
            </a:r>
            <a:r>
              <a:rPr lang="en-US" sz="1400" kern="0" dirty="0">
                <a:solidFill>
                  <a:srgbClr val="B5CEA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50</a:t>
            </a:r>
            <a:r>
              <a:rPr lang="en-US" sz="1400" kern="0" dirty="0">
                <a:solidFill>
                  <a:srgbClr val="DCDCD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16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ts val="1425"/>
              </a:lnSpc>
              <a:spcBef>
                <a:spcPts val="0"/>
              </a:spcBef>
              <a:spcAft>
                <a:spcPts val="0"/>
              </a:spcAft>
            </a:pP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4E58CF-80CC-26EF-2D07-51A1B72E81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036" y="3821082"/>
            <a:ext cx="5211324" cy="221414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E385112-32DE-712E-197D-19FC0B0731B3}"/>
              </a:ext>
            </a:extLst>
          </p:cNvPr>
          <p:cNvSpPr/>
          <p:nvPr/>
        </p:nvSpPr>
        <p:spPr>
          <a:xfrm>
            <a:off x="7206078" y="3068489"/>
            <a:ext cx="4498997" cy="244450"/>
          </a:xfrm>
          <a:prstGeom prst="rect">
            <a:avLst/>
          </a:prstGeom>
          <a:solidFill>
            <a:srgbClr val="0070C0">
              <a:alpha val="25000"/>
            </a:srgb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652FFE-4430-FD5B-2367-D0DEB740ABF3}"/>
              </a:ext>
            </a:extLst>
          </p:cNvPr>
          <p:cNvSpPr/>
          <p:nvPr/>
        </p:nvSpPr>
        <p:spPr>
          <a:xfrm>
            <a:off x="10623526" y="1924836"/>
            <a:ext cx="1070965" cy="1589666"/>
          </a:xfrm>
          <a:prstGeom prst="rect">
            <a:avLst/>
          </a:prstGeom>
          <a:solidFill>
            <a:schemeClr val="accent2">
              <a:alpha val="25000"/>
            </a:scheme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Graphic 14" descr="Badge Tick1 with solid fill">
            <a:extLst>
              <a:ext uri="{FF2B5EF4-FFF2-40B4-BE49-F238E27FC236}">
                <a16:creationId xmlns:a16="http://schemas.microsoft.com/office/drawing/2014/main" id="{F7B78B0A-B129-7839-0000-57AFEDB316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92961" y="3867430"/>
            <a:ext cx="285688" cy="285688"/>
          </a:xfrm>
          <a:prstGeom prst="rect">
            <a:avLst/>
          </a:prstGeom>
        </p:spPr>
      </p:pic>
      <p:pic>
        <p:nvPicPr>
          <p:cNvPr id="16" name="Graphic 15" descr="Badge Tick1 with solid fill">
            <a:extLst>
              <a:ext uri="{FF2B5EF4-FFF2-40B4-BE49-F238E27FC236}">
                <a16:creationId xmlns:a16="http://schemas.microsoft.com/office/drawing/2014/main" id="{20BBEAC3-AD1E-4EAE-28DF-67F284157E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24899" y="4387138"/>
            <a:ext cx="285688" cy="285688"/>
          </a:xfrm>
          <a:prstGeom prst="rect">
            <a:avLst/>
          </a:prstGeom>
        </p:spPr>
      </p:pic>
      <p:pic>
        <p:nvPicPr>
          <p:cNvPr id="17" name="Graphic 16" descr="Badge Tick1 with solid fill">
            <a:extLst>
              <a:ext uri="{FF2B5EF4-FFF2-40B4-BE49-F238E27FC236}">
                <a16:creationId xmlns:a16="http://schemas.microsoft.com/office/drawing/2014/main" id="{D9200CDC-CCA7-E430-8D60-2A98C56DF9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24899" y="4897673"/>
            <a:ext cx="285688" cy="285688"/>
          </a:xfrm>
          <a:prstGeom prst="rect">
            <a:avLst/>
          </a:prstGeom>
        </p:spPr>
      </p:pic>
      <p:pic>
        <p:nvPicPr>
          <p:cNvPr id="18" name="Graphic 17" descr="Badge Tick1 with solid fill">
            <a:extLst>
              <a:ext uri="{FF2B5EF4-FFF2-40B4-BE49-F238E27FC236}">
                <a16:creationId xmlns:a16="http://schemas.microsoft.com/office/drawing/2014/main" id="{0BBE928F-D078-51A7-AEF0-2EE13D8969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09780" y="5444798"/>
            <a:ext cx="285688" cy="28568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4218FB9-1A24-29E9-D537-791682396D5F}"/>
              </a:ext>
            </a:extLst>
          </p:cNvPr>
          <p:cNvSpPr/>
          <p:nvPr/>
        </p:nvSpPr>
        <p:spPr>
          <a:xfrm>
            <a:off x="7206078" y="2332297"/>
            <a:ext cx="4498997" cy="244450"/>
          </a:xfrm>
          <a:prstGeom prst="rect">
            <a:avLst/>
          </a:prstGeom>
          <a:solidFill>
            <a:srgbClr val="C00000">
              <a:alpha val="25000"/>
            </a:srgb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E9B152C-8E91-F1D7-7062-E82BC65CC196}"/>
              </a:ext>
            </a:extLst>
          </p:cNvPr>
          <p:cNvSpPr/>
          <p:nvPr/>
        </p:nvSpPr>
        <p:spPr>
          <a:xfrm>
            <a:off x="7191332" y="2563353"/>
            <a:ext cx="4498997" cy="244450"/>
          </a:xfrm>
          <a:prstGeom prst="rect">
            <a:avLst/>
          </a:prstGeom>
          <a:solidFill>
            <a:srgbClr val="C00000">
              <a:alpha val="25000"/>
            </a:srgb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67D6A8-781A-1EAF-5535-DDB0741B1F41}"/>
              </a:ext>
            </a:extLst>
          </p:cNvPr>
          <p:cNvSpPr/>
          <p:nvPr/>
        </p:nvSpPr>
        <p:spPr>
          <a:xfrm>
            <a:off x="7206078" y="2807781"/>
            <a:ext cx="4498997" cy="244450"/>
          </a:xfrm>
          <a:prstGeom prst="rect">
            <a:avLst/>
          </a:prstGeom>
          <a:solidFill>
            <a:srgbClr val="C00000">
              <a:alpha val="25000"/>
            </a:srgb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5B96DEA-A9B1-2068-AEDF-1F4BF0FBF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8222" y="560241"/>
            <a:ext cx="2520786" cy="101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681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506"/>
    </mc:Choice>
    <mc:Fallback xmlns="">
      <p:transition spd="slow" advTm="76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21" grpId="0" animBg="1"/>
      <p:bldP spid="22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10EBA-B772-DCF5-6218-74611D1D8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rPr>
              <a:t>Why TAPAS?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62024-C7A5-F5AF-E737-21C33126D0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The ability to ask questions in natural language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allows a much wider audience to query the data to answer specific questions.</a:t>
            </a:r>
          </a:p>
        </p:txBody>
      </p:sp>
      <p:pic>
        <p:nvPicPr>
          <p:cNvPr id="1026" name="Picture 2" descr="Hypothesis - Free business and finance icons">
            <a:extLst>
              <a:ext uri="{FF2B5EF4-FFF2-40B4-BE49-F238E27FC236}">
                <a16:creationId xmlns:a16="http://schemas.microsoft.com/office/drawing/2014/main" id="{75E3AC34-DBB2-EB22-C01E-0B5868194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891" y="5085481"/>
            <a:ext cx="1602657" cy="1602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usiness analyst - Free business icons">
            <a:extLst>
              <a:ext uri="{FF2B5EF4-FFF2-40B4-BE49-F238E27FC236}">
                <a16:creationId xmlns:a16="http://schemas.microsoft.com/office/drawing/2014/main" id="{2DE23F8B-0282-188D-5B0A-8DF626BAC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3433" y="2675859"/>
            <a:ext cx="1973826" cy="1973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nager - Free user icons">
            <a:extLst>
              <a:ext uri="{FF2B5EF4-FFF2-40B4-BE49-F238E27FC236}">
                <a16:creationId xmlns:a16="http://schemas.microsoft.com/office/drawing/2014/main" id="{23B38E03-16E5-5F52-E4E4-30E805B48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548" y="3017530"/>
            <a:ext cx="1290484" cy="1290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60146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51"/>
    </mc:Choice>
    <mc:Fallback xmlns="">
      <p:transition spd="slow" advTm="19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93;p19">
            <a:extLst>
              <a:ext uri="{FF2B5EF4-FFF2-40B4-BE49-F238E27FC236}">
                <a16:creationId xmlns:a16="http://schemas.microsoft.com/office/drawing/2014/main" id="{856F2342-DC0B-A059-DAF8-DC73ADD5FF6B}"/>
              </a:ext>
            </a:extLst>
          </p:cNvPr>
          <p:cNvGrpSpPr/>
          <p:nvPr/>
        </p:nvGrpSpPr>
        <p:grpSpPr>
          <a:xfrm>
            <a:off x="2083902" y="1938337"/>
            <a:ext cx="1371604" cy="3617430"/>
            <a:chOff x="3886200" y="1114550"/>
            <a:chExt cx="1371604" cy="3617430"/>
          </a:xfrm>
        </p:grpSpPr>
        <p:grpSp>
          <p:nvGrpSpPr>
            <p:cNvPr id="3" name="Google Shape;494;p19">
              <a:extLst>
                <a:ext uri="{FF2B5EF4-FFF2-40B4-BE49-F238E27FC236}">
                  <a16:creationId xmlns:a16="http://schemas.microsoft.com/office/drawing/2014/main" id="{69CDDF6F-4E7B-8E1C-00F0-787156130E05}"/>
                </a:ext>
              </a:extLst>
            </p:cNvPr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6" name="Google Shape;495;p19">
                <a:extLst>
                  <a:ext uri="{FF2B5EF4-FFF2-40B4-BE49-F238E27FC236}">
                    <a16:creationId xmlns:a16="http://schemas.microsoft.com/office/drawing/2014/main" id="{F6E179E5-7430-0CB1-7568-CACE299730DE}"/>
                  </a:ext>
                </a:extLst>
              </p:cNvPr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496;p19">
                <a:extLst>
                  <a:ext uri="{FF2B5EF4-FFF2-40B4-BE49-F238E27FC236}">
                    <a16:creationId xmlns:a16="http://schemas.microsoft.com/office/drawing/2014/main" id="{1C4DF9EB-C9F7-E630-299B-DB9046FBFD49}"/>
                  </a:ext>
                </a:extLst>
              </p:cNvPr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497;p19">
                <a:extLst>
                  <a:ext uri="{FF2B5EF4-FFF2-40B4-BE49-F238E27FC236}">
                    <a16:creationId xmlns:a16="http://schemas.microsoft.com/office/drawing/2014/main" id="{5C795F43-305E-6EE5-7E01-0113A194B322}"/>
                  </a:ext>
                </a:extLst>
              </p:cNvPr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498;p19">
                <a:extLst>
                  <a:ext uri="{FF2B5EF4-FFF2-40B4-BE49-F238E27FC236}">
                    <a16:creationId xmlns:a16="http://schemas.microsoft.com/office/drawing/2014/main" id="{55C1894B-2713-A895-E887-5AC3C0FF3E0A}"/>
                  </a:ext>
                </a:extLst>
              </p:cNvPr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99;p19">
                <a:extLst>
                  <a:ext uri="{FF2B5EF4-FFF2-40B4-BE49-F238E27FC236}">
                    <a16:creationId xmlns:a16="http://schemas.microsoft.com/office/drawing/2014/main" id="{82AC1B5C-042E-878E-E14B-1FF7CE243B0B}"/>
                  </a:ext>
                </a:extLst>
              </p:cNvPr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0;p19">
                <a:extLst>
                  <a:ext uri="{FF2B5EF4-FFF2-40B4-BE49-F238E27FC236}">
                    <a16:creationId xmlns:a16="http://schemas.microsoft.com/office/drawing/2014/main" id="{7E287888-7ABB-C406-A5D1-16C913AEB06B}"/>
                  </a:ext>
                </a:extLst>
              </p:cNvPr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01;p19">
                <a:extLst>
                  <a:ext uri="{FF2B5EF4-FFF2-40B4-BE49-F238E27FC236}">
                    <a16:creationId xmlns:a16="http://schemas.microsoft.com/office/drawing/2014/main" id="{FBC92C83-3AC5-1712-C48B-45A037BEE6FC}"/>
                  </a:ext>
                </a:extLst>
              </p:cNvPr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502;p19">
                <a:extLst>
                  <a:ext uri="{FF2B5EF4-FFF2-40B4-BE49-F238E27FC236}">
                    <a16:creationId xmlns:a16="http://schemas.microsoft.com/office/drawing/2014/main" id="{8DC5ADE8-D68B-7E5E-7502-082E5F3CCC58}"/>
                  </a:ext>
                </a:extLst>
              </p:cNvPr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03;p19">
                <a:extLst>
                  <a:ext uri="{FF2B5EF4-FFF2-40B4-BE49-F238E27FC236}">
                    <a16:creationId xmlns:a16="http://schemas.microsoft.com/office/drawing/2014/main" id="{45E84A85-6D29-1246-61EE-7E6F9A1FC206}"/>
                  </a:ext>
                </a:extLst>
              </p:cNvPr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04;p19">
                <a:extLst>
                  <a:ext uri="{FF2B5EF4-FFF2-40B4-BE49-F238E27FC236}">
                    <a16:creationId xmlns:a16="http://schemas.microsoft.com/office/drawing/2014/main" id="{FE2494FF-9512-6C98-EE97-389583B59FCE}"/>
                  </a:ext>
                </a:extLst>
              </p:cNvPr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05;p19">
                <a:extLst>
                  <a:ext uri="{FF2B5EF4-FFF2-40B4-BE49-F238E27FC236}">
                    <a16:creationId xmlns:a16="http://schemas.microsoft.com/office/drawing/2014/main" id="{D7DBA071-DD0D-710C-8313-CDF190CB07FA}"/>
                  </a:ext>
                </a:extLst>
              </p:cNvPr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6;p19">
                <a:extLst>
                  <a:ext uri="{FF2B5EF4-FFF2-40B4-BE49-F238E27FC236}">
                    <a16:creationId xmlns:a16="http://schemas.microsoft.com/office/drawing/2014/main" id="{4D0F9708-BB56-6A18-DF76-0979EACCAC68}"/>
                  </a:ext>
                </a:extLst>
              </p:cNvPr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07;p19">
                <a:extLst>
                  <a:ext uri="{FF2B5EF4-FFF2-40B4-BE49-F238E27FC236}">
                    <a16:creationId xmlns:a16="http://schemas.microsoft.com/office/drawing/2014/main" id="{15DF10D0-67F3-1729-5456-0548B37606A9}"/>
                  </a:ext>
                </a:extLst>
              </p:cNvPr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08;p19">
                <a:extLst>
                  <a:ext uri="{FF2B5EF4-FFF2-40B4-BE49-F238E27FC236}">
                    <a16:creationId xmlns:a16="http://schemas.microsoft.com/office/drawing/2014/main" id="{31F24075-B4E1-320D-08E7-F8EADA92A53D}"/>
                  </a:ext>
                </a:extLst>
              </p:cNvPr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09;p19">
                <a:extLst>
                  <a:ext uri="{FF2B5EF4-FFF2-40B4-BE49-F238E27FC236}">
                    <a16:creationId xmlns:a16="http://schemas.microsoft.com/office/drawing/2014/main" id="{FD856B7A-43D2-E214-BA10-E59DB64C8185}"/>
                  </a:ext>
                </a:extLst>
              </p:cNvPr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10;p19">
                <a:extLst>
                  <a:ext uri="{FF2B5EF4-FFF2-40B4-BE49-F238E27FC236}">
                    <a16:creationId xmlns:a16="http://schemas.microsoft.com/office/drawing/2014/main" id="{4F317A0C-BBA3-9C2D-D3E3-F1BCEE75B79D}"/>
                  </a:ext>
                </a:extLst>
              </p:cNvPr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11;p19">
                <a:extLst>
                  <a:ext uri="{FF2B5EF4-FFF2-40B4-BE49-F238E27FC236}">
                    <a16:creationId xmlns:a16="http://schemas.microsoft.com/office/drawing/2014/main" id="{510A3B7C-AA4E-B888-6B07-F3B4C913F27C}"/>
                  </a:ext>
                </a:extLst>
              </p:cNvPr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12;p19">
                <a:extLst>
                  <a:ext uri="{FF2B5EF4-FFF2-40B4-BE49-F238E27FC236}">
                    <a16:creationId xmlns:a16="http://schemas.microsoft.com/office/drawing/2014/main" id="{F48002BF-3AD7-2B6F-35E5-C02B655D9A5F}"/>
                  </a:ext>
                </a:extLst>
              </p:cNvPr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513;p19">
              <a:extLst>
                <a:ext uri="{FF2B5EF4-FFF2-40B4-BE49-F238E27FC236}">
                  <a16:creationId xmlns:a16="http://schemas.microsoft.com/office/drawing/2014/main" id="{C88EDA41-C6CB-0B30-BD44-169283119A27}"/>
                </a:ext>
              </a:extLst>
            </p:cNvPr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14;p19">
              <a:extLst>
                <a:ext uri="{FF2B5EF4-FFF2-40B4-BE49-F238E27FC236}">
                  <a16:creationId xmlns:a16="http://schemas.microsoft.com/office/drawing/2014/main" id="{A2A436D8-ACFB-C884-A83C-5E717FD69882}"/>
                </a:ext>
              </a:extLst>
            </p:cNvPr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Picture 3">
            <a:extLst>
              <a:ext uri="{FF2B5EF4-FFF2-40B4-BE49-F238E27FC236}">
                <a16:creationId xmlns:a16="http://schemas.microsoft.com/office/drawing/2014/main" id="{E0D03102-88C6-3164-BB7E-013C45F9BE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029200" y="2817744"/>
            <a:ext cx="4989840" cy="12225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00875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07B10-5193-7F10-F844-06FDCD27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0678"/>
            <a:ext cx="10515600" cy="1248444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Table QA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CAF7C9-38DD-30B3-CF6C-7EAAFCB39797}"/>
              </a:ext>
            </a:extLst>
          </p:cNvPr>
          <p:cNvCxnSpPr>
            <a:cxnSpLocks/>
          </p:cNvCxnSpPr>
          <p:nvPr/>
        </p:nvCxnSpPr>
        <p:spPr>
          <a:xfrm>
            <a:off x="2897883" y="3478661"/>
            <a:ext cx="6507373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5 Ch 4 table QA complete">
            <a:hlinkClick r:id="" action="ppaction://media"/>
            <a:extLst>
              <a:ext uri="{FF2B5EF4-FFF2-40B4-BE49-F238E27FC236}">
                <a16:creationId xmlns:a16="http://schemas.microsoft.com/office/drawing/2014/main" id="{E4DA8585-8665-F39A-8C21-745299F1D9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11353800" y="344130"/>
            <a:ext cx="487363" cy="42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32"/>
    </mc:Choice>
    <mc:Fallback xmlns="">
      <p:transition spd="slow" advTm="9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" objId="5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3077-2DDD-8593-C6C2-337492CFA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A69AF-7AA4-6D14-1173-AC72B6E8B9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Explore how transformers can be used to extract information from tables and answer questions.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659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88"/>
    </mc:Choice>
    <mc:Fallback xmlns="">
      <p:transition spd="slow" advTm="91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B76FA-122A-75C9-D487-A5CD8FD4B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CB8FA-DE19-EDA3-585F-41AEFDD9961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Problem:</a:t>
            </a:r>
          </a:p>
          <a:p>
            <a:pPr lvl="1"/>
            <a:r>
              <a:rPr lang="en-US" dirty="0"/>
              <a:t>A lot of data, such as customer data within a company, is stored in structured databases instead of as raw text.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2682B5-79E8-0346-ECAB-E1EE4639CB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8865" y="2116280"/>
            <a:ext cx="8619842" cy="26254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91E16F-C9B2-5DEB-F8AC-E4D59937624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694" y="4741720"/>
            <a:ext cx="3920540" cy="2046971"/>
          </a:xfrm>
          <a:prstGeom prst="rect">
            <a:avLst/>
          </a:prstGeom>
          <a:noFill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76356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47"/>
    </mc:Choice>
    <mc:Fallback xmlns="">
      <p:transition spd="slow" advTm="179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DD6C-F970-539A-52C0-3844CEA40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TAPAS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C61C5-4047-285E-D687-BBC3C4AC4D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TAPAS model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Table Parser.</a:t>
            </a:r>
          </a:p>
          <a:p>
            <a:r>
              <a:rPr lang="en-US" dirty="0"/>
              <a:t>Apply the Transformer architecture to tables by combining the tabular information with the query. </a:t>
            </a:r>
          </a:p>
          <a:p>
            <a:r>
              <a:rPr lang="en-US" dirty="0"/>
              <a:t>Designed to understand and process tabular data, such as spreadsheets or structured databases. </a:t>
            </a:r>
          </a:p>
          <a:p>
            <a:r>
              <a:rPr lang="en-US" dirty="0"/>
              <a:t>Provide accurate responses to natural language questions related to the information present in the tables. </a:t>
            </a:r>
          </a:p>
          <a:p>
            <a:r>
              <a:rPr lang="en-US" dirty="0"/>
              <a:t>Utilizes a combination of pre-training and fine-tuning techniques to learn from large amounts of data.</a:t>
            </a:r>
          </a:p>
          <a:p>
            <a:r>
              <a:rPr lang="en-US" dirty="0"/>
              <a:t>Allowing it to generalize well to different table-based question-answering tasks.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30599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192"/>
    </mc:Choice>
    <mc:Fallback xmlns="">
      <p:transition spd="slow" advTm="36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FA9C2-E4AF-9C28-142B-594F099D2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TAPAS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5EB46-F3C2-9B47-08D3-1EE1390E551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TAPAS Model: A BERT-based model specifically designed and pre-trained for answering questions about tabular data. </a:t>
            </a:r>
          </a:p>
          <a:p>
            <a:r>
              <a:rPr lang="en-US" dirty="0"/>
              <a:t>TAPAS is pre-trained on MLM objectives on a large dataset comprising millions of tables from English Wikipedia and corresponding texts.</a:t>
            </a:r>
          </a:p>
          <a:p>
            <a:endParaRPr lang="en-US" dirty="0"/>
          </a:p>
          <a:p>
            <a:r>
              <a:rPr lang="en-US" dirty="0"/>
              <a:t>For question answering, TAPAS has 2 heads on top: 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Cell selection head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Aggregation head</a:t>
            </a:r>
          </a:p>
          <a:p>
            <a:pPr lvl="1"/>
            <a:endParaRPr lang="en-US" dirty="0"/>
          </a:p>
          <a:p>
            <a:r>
              <a:rPr lang="en-US" dirty="0"/>
              <a:t>TAPAS has been fine-tuned on:</a:t>
            </a:r>
          </a:p>
          <a:p>
            <a:pPr lvl="1"/>
            <a:r>
              <a:rPr lang="en-US" dirty="0"/>
              <a:t>Sequential Question Answering by Microsoft  (SQA) </a:t>
            </a:r>
          </a:p>
          <a:p>
            <a:pPr lvl="1"/>
            <a:r>
              <a:rPr lang="en-US" dirty="0"/>
              <a:t>Wiki Table Questions by Stanford University (WTQ) </a:t>
            </a:r>
          </a:p>
          <a:p>
            <a:pPr lvl="1"/>
            <a:r>
              <a:rPr lang="en-US" dirty="0" err="1"/>
              <a:t>WikiSQL</a:t>
            </a:r>
            <a:r>
              <a:rPr lang="en-US" dirty="0"/>
              <a:t> by Salesforce.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D1E64D-AE46-3AE1-EF73-8826B7B30D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30" r="14449"/>
          <a:stretch/>
        </p:blipFill>
        <p:spPr bwMode="auto">
          <a:xfrm>
            <a:off x="7423355" y="2682677"/>
            <a:ext cx="4286864" cy="3572167"/>
          </a:xfrm>
          <a:prstGeom prst="rect">
            <a:avLst/>
          </a:prstGeom>
          <a:noFill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AB80156-8FA1-8F78-5857-2CE835494B75}"/>
              </a:ext>
            </a:extLst>
          </p:cNvPr>
          <p:cNvSpPr/>
          <p:nvPr/>
        </p:nvSpPr>
        <p:spPr>
          <a:xfrm>
            <a:off x="10038736" y="3765756"/>
            <a:ext cx="1529376" cy="20647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D0A278-54A7-D73E-64D4-607083012E07}"/>
              </a:ext>
            </a:extLst>
          </p:cNvPr>
          <p:cNvSpPr/>
          <p:nvPr/>
        </p:nvSpPr>
        <p:spPr>
          <a:xfrm>
            <a:off x="7664246" y="2934930"/>
            <a:ext cx="791496" cy="1037302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7333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429"/>
    </mc:Choice>
    <mc:Fallback xmlns="">
      <p:transition spd="slow" advTm="41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7A9F0-1950-EED1-66D8-CAFB1F2BD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TAPAS relative position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6E3DF-F02E-9BA5-2D85-172669AF047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4420" y="1185223"/>
            <a:ext cx="10515599" cy="5805947"/>
          </a:xfrm>
        </p:spPr>
        <p:txBody>
          <a:bodyPr>
            <a:normAutofit/>
          </a:bodyPr>
          <a:lstStyle/>
          <a:p>
            <a:r>
              <a:rPr lang="en-US" dirty="0"/>
              <a:t>TAPAS uses relative position embeddings and has 7 token types that encode the tabular structure of data: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>
                <a:solidFill>
                  <a:srgbClr val="C00000"/>
                </a:solidFill>
              </a:rPr>
              <a:t>[CLS]: </a:t>
            </a:r>
            <a:r>
              <a:rPr lang="en-US" dirty="0">
                <a:solidFill>
                  <a:srgbClr val="00B050"/>
                </a:solidFill>
              </a:rPr>
              <a:t>The classification token </a:t>
            </a:r>
            <a:r>
              <a:rPr lang="en-US" dirty="0">
                <a:solidFill>
                  <a:srgbClr val="00B050"/>
                </a:solidFill>
                <a:sym typeface="Wingdings" panose="05000000000000000000" pitchFamily="2" charset="2"/>
              </a:rPr>
              <a:t> </a:t>
            </a:r>
            <a:r>
              <a:rPr lang="en-US" dirty="0"/>
              <a:t>encodes the beginning of the table.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[SEP]: </a:t>
            </a:r>
            <a:r>
              <a:rPr lang="en-US" dirty="0">
                <a:solidFill>
                  <a:srgbClr val="00B050"/>
                </a:solidFill>
              </a:rPr>
              <a:t>The separation token </a:t>
            </a:r>
            <a:r>
              <a:rPr lang="en-US" dirty="0">
                <a:solidFill>
                  <a:srgbClr val="00B050"/>
                </a:solidFill>
                <a:sym typeface="Wingdings" panose="05000000000000000000" pitchFamily="2" charset="2"/>
              </a:rPr>
              <a:t> </a:t>
            </a:r>
            <a:r>
              <a:rPr lang="en-US" dirty="0"/>
              <a:t>indicates the boundary between different parts of the input.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[PAD]: </a:t>
            </a:r>
            <a:r>
              <a:rPr lang="en-US" dirty="0">
                <a:solidFill>
                  <a:srgbClr val="00B050"/>
                </a:solidFill>
              </a:rPr>
              <a:t>The padding token </a:t>
            </a:r>
            <a:r>
              <a:rPr lang="en-US" dirty="0">
                <a:solidFill>
                  <a:srgbClr val="00B050"/>
                </a:solidFill>
                <a:sym typeface="Wingdings" panose="05000000000000000000" pitchFamily="2" charset="2"/>
              </a:rPr>
              <a:t> </a:t>
            </a:r>
            <a:r>
              <a:rPr lang="en-US" dirty="0"/>
              <a:t>fills empty cells or makes the table structure conform to a fixed size.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[COL]: </a:t>
            </a:r>
            <a:r>
              <a:rPr lang="en-US" dirty="0">
                <a:solidFill>
                  <a:srgbClr val="00B050"/>
                </a:solidFill>
              </a:rPr>
              <a:t>Column header </a:t>
            </a:r>
            <a:r>
              <a:rPr lang="en-US" dirty="0">
                <a:solidFill>
                  <a:srgbClr val="00B050"/>
                </a:solidFill>
                <a:sym typeface="Wingdings" panose="05000000000000000000" pitchFamily="2" charset="2"/>
              </a:rPr>
              <a:t> </a:t>
            </a:r>
            <a:r>
              <a:rPr lang="en-US" dirty="0"/>
              <a:t>encodes the names or labels of the table columns.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[TYPE]: </a:t>
            </a:r>
            <a:r>
              <a:rPr lang="en-US" dirty="0">
                <a:solidFill>
                  <a:srgbClr val="00B050"/>
                </a:solidFill>
              </a:rPr>
              <a:t>The type of token </a:t>
            </a:r>
            <a:r>
              <a:rPr lang="en-US" dirty="0">
                <a:solidFill>
                  <a:srgbClr val="00B050"/>
                </a:solidFill>
                <a:sym typeface="Wingdings" panose="05000000000000000000" pitchFamily="2" charset="2"/>
              </a:rPr>
              <a:t> </a:t>
            </a:r>
            <a:r>
              <a:rPr lang="en-US" dirty="0"/>
              <a:t>indicates the data type of a column.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[CELL]: </a:t>
            </a:r>
            <a:r>
              <a:rPr lang="en-US" dirty="0">
                <a:solidFill>
                  <a:srgbClr val="00B050"/>
                </a:solidFill>
              </a:rPr>
              <a:t>Specific cell in the table </a:t>
            </a:r>
            <a:r>
              <a:rPr lang="en-US" dirty="0">
                <a:solidFill>
                  <a:srgbClr val="00B050"/>
                </a:solidFill>
                <a:sym typeface="Wingdings" panose="05000000000000000000" pitchFamily="2" charset="2"/>
              </a:rPr>
              <a:t> </a:t>
            </a:r>
            <a:r>
              <a:rPr lang="en-US" dirty="0"/>
              <a:t>It encodes the actual values present in the cells.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[MASK]: </a:t>
            </a:r>
            <a:r>
              <a:rPr lang="en-US" dirty="0">
                <a:solidFill>
                  <a:srgbClr val="00B050"/>
                </a:solidFill>
              </a:rPr>
              <a:t>The masking token </a:t>
            </a:r>
            <a:r>
              <a:rPr lang="en-US" dirty="0">
                <a:solidFill>
                  <a:srgbClr val="00B050"/>
                </a:solidFill>
                <a:sym typeface="Wingdings" panose="05000000000000000000" pitchFamily="2" charset="2"/>
              </a:rPr>
              <a:t> </a:t>
            </a:r>
            <a:r>
              <a:rPr lang="en-US" dirty="0"/>
              <a:t>helps the model learn to predict missing values in the table.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9DA5E4-4E0B-54CE-40C9-5F346516D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587" y="1897625"/>
            <a:ext cx="7804371" cy="205291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6488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725"/>
    </mc:Choice>
    <mc:Fallback xmlns="">
      <p:transition spd="slow" advTm="88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9748415-0904-B755-4B3F-A7CFE939CF5A}"/>
              </a:ext>
            </a:extLst>
          </p:cNvPr>
          <p:cNvSpPr txBox="1"/>
          <p:nvPr/>
        </p:nvSpPr>
        <p:spPr>
          <a:xfrm>
            <a:off x="2527496" y="2197766"/>
            <a:ext cx="8107094" cy="481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rPr>
              <a:t>How TAPAS works in practice?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69D270A6-D5DE-741C-A56C-A8B7C564F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496" y="4965920"/>
            <a:ext cx="1777218" cy="1777218"/>
          </a:xfrm>
          <a:prstGeom prst="rect">
            <a:avLst/>
          </a:prstGeo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684C0B1B-2597-5CC4-2820-2D7448D4750D}"/>
              </a:ext>
            </a:extLst>
          </p:cNvPr>
          <p:cNvSpPr/>
          <p:nvPr/>
        </p:nvSpPr>
        <p:spPr>
          <a:xfrm>
            <a:off x="1674056" y="281353"/>
            <a:ext cx="9462868" cy="4501662"/>
          </a:xfrm>
          <a:prstGeom prst="cloudCallout">
            <a:avLst/>
          </a:prstGeom>
          <a:noFill/>
          <a:ln>
            <a:solidFill>
              <a:srgbClr val="00BB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522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4"/>
    </mc:Choice>
    <mc:Fallback xmlns="">
      <p:transition spd="slow" advTm="3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09BBF-96EB-00B7-7642-0A9337751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TAPAS works?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3136E-5D15-4D5E-1C33-EB0A1F7D66E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Suppose you have this table as a data frame called </a:t>
            </a:r>
            <a:r>
              <a:rPr lang="en-US" dirty="0">
                <a:solidFill>
                  <a:srgbClr val="00B050"/>
                </a:solidFill>
              </a:rPr>
              <a:t>table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B13CA0-F589-1A8D-A8A4-ECEC4B981BF6}"/>
              </a:ext>
            </a:extLst>
          </p:cNvPr>
          <p:cNvSpPr txBox="1">
            <a:spLocks/>
          </p:cNvSpPr>
          <p:nvPr/>
        </p:nvSpPr>
        <p:spPr>
          <a:xfrm>
            <a:off x="623888" y="1052052"/>
            <a:ext cx="10231346" cy="5805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F545EDB-F2CB-F931-4DFA-8E92DDE1AA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328" y="1780950"/>
            <a:ext cx="4655916" cy="185966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96209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7"/>
    </mc:Choice>
    <mc:Fallback xmlns="">
      <p:transition spd="slow" advTm="4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0.2|1.1|2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3.2|6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2.6|6.3|7.2|7.2|6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5.6|9.9|4.1|1.5|6.9|2.7|3.8|2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8.1|7.7|7.4|7.7|8.2|7.4|8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7|4|6.1|5.1|1.8|8.8|10.9|19.9|1.7|12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044e54f-486c-4c82-b23c-6e62d1a96ef0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97DA3CC45C1745A5BCC9248DA03914" ma:contentTypeVersion="12" ma:contentTypeDescription="Create a new document." ma:contentTypeScope="" ma:versionID="6d6877408e4f2899dea6959406c9cd21">
  <xsd:schema xmlns:xsd="http://www.w3.org/2001/XMLSchema" xmlns:xs="http://www.w3.org/2001/XMLSchema" xmlns:p="http://schemas.microsoft.com/office/2006/metadata/properties" xmlns:ns3="5044e54f-486c-4c82-b23c-6e62d1a96ef0" xmlns:ns4="507771a2-7e93-4a01-b880-b05ad3ddd742" targetNamespace="http://schemas.microsoft.com/office/2006/metadata/properties" ma:root="true" ma:fieldsID="ea5c63816cf4ab2871d57a7dea46e6bf" ns3:_="" ns4:_="">
    <xsd:import namespace="5044e54f-486c-4c82-b23c-6e62d1a96ef0"/>
    <xsd:import namespace="507771a2-7e93-4a01-b880-b05ad3ddd74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44e54f-486c-4c82-b23c-6e62d1a96e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7771a2-7e93-4a01-b880-b05ad3ddd74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DB8E1D1-38C2-46BE-A95D-403B23CE2980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507771a2-7e93-4a01-b880-b05ad3ddd742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5044e54f-486c-4c82-b23c-6e62d1a96ef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6918CAD-F500-4FF4-A10B-6970EE7C35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4C031AE-AF28-46E7-B576-5C7075DDBF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44e54f-486c-4c82-b23c-6e62d1a96ef0"/>
    <ds:schemaRef ds:uri="507771a2-7e93-4a01-b880-b05ad3ddd7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40508</TotalTime>
  <Words>584</Words>
  <Application>Microsoft Office PowerPoint</Application>
  <PresentationFormat>Widescreen</PresentationFormat>
  <Paragraphs>74</Paragraphs>
  <Slides>12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BookAntiqua</vt:lpstr>
      <vt:lpstr>Calibri</vt:lpstr>
      <vt:lpstr>Courier New</vt:lpstr>
      <vt:lpstr>Daytona</vt:lpstr>
      <vt:lpstr>Gill Sans MT</vt:lpstr>
      <vt:lpstr>Wingdings</vt:lpstr>
      <vt:lpstr>Office Theme</vt:lpstr>
      <vt:lpstr>PowerPoint Presentation</vt:lpstr>
      <vt:lpstr>Table QA</vt:lpstr>
      <vt:lpstr>In this video</vt:lpstr>
      <vt:lpstr>Introduction</vt:lpstr>
      <vt:lpstr>TAPAS Model</vt:lpstr>
      <vt:lpstr>TAPAS Model</vt:lpstr>
      <vt:lpstr>TAPAS relative position embeddings</vt:lpstr>
      <vt:lpstr>PowerPoint Presentation</vt:lpstr>
      <vt:lpstr>How TAPAS works?</vt:lpstr>
      <vt:lpstr>How TAPAS works?</vt:lpstr>
      <vt:lpstr>Why TAPAS?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Alaa Nagy  Mohammed El Bassiouney</dc:creator>
  <cp:lastModifiedBy>Engineering</cp:lastModifiedBy>
  <cp:revision>120</cp:revision>
  <dcterms:created xsi:type="dcterms:W3CDTF">2023-03-23T08:35:56Z</dcterms:created>
  <dcterms:modified xsi:type="dcterms:W3CDTF">2025-04-04T18:54:02Z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0x010100BE97DA3CC45C1745A5BCC9248DA03914</vt:lpwstr>
  </property>
</Properties>
</file>

<file path=docProps/thumbnail.jpeg>
</file>